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85" r:id="rId13"/>
    <p:sldId id="267" r:id="rId14"/>
    <p:sldId id="270" r:id="rId15"/>
    <p:sldId id="281" r:id="rId16"/>
    <p:sldId id="286" r:id="rId17"/>
    <p:sldId id="268" r:id="rId18"/>
    <p:sldId id="264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2" r:id="rId30"/>
    <p:sldId id="283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15782-8590-4A4C-9659-873AB39FDC5D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76507-A524-DF4C-B2CC-8B9309413C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t.temple.edu/~hbling/publication/Ling&amp;Okada06cvpr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imagesearch.com/2015/03/23/sliding-windows-for-object-detection-with-python-and-opencv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CMPUT 206</a:t>
            </a:r>
          </a:p>
          <a:p>
            <a:r>
              <a:rPr lang="en-US" dirty="0"/>
              <a:t>Instructor: </a:t>
            </a:r>
            <a:r>
              <a:rPr lang="en-US" dirty="0" err="1"/>
              <a:t>Nilanjan</a:t>
            </a:r>
            <a:r>
              <a:rPr lang="en-US" dirty="0"/>
              <a:t> Ray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8939" y="6113058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www.imagingbook.com</a:t>
            </a:r>
            <a:r>
              <a:rPr lang="en-US" dirty="0"/>
              <a:t>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compute a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Let’s compute histogram for a L gray level image</a:t>
            </a:r>
          </a:p>
          <a:p>
            <a:r>
              <a:rPr lang="en-CA" dirty="0"/>
              <a:t>Initialize histogram array: h[n] = 0, n=0,…,L-1</a:t>
            </a:r>
          </a:p>
          <a:p>
            <a:r>
              <a:rPr lang="en-CA" dirty="0"/>
              <a:t>Let height and width be the number of row and columns of image I, respectively</a:t>
            </a:r>
          </a:p>
          <a:p>
            <a:r>
              <a:rPr lang="en-CA" dirty="0"/>
              <a:t>For </a:t>
            </a:r>
            <a:r>
              <a:rPr lang="en-CA" dirty="0" err="1"/>
              <a:t>i</a:t>
            </a:r>
            <a:r>
              <a:rPr lang="en-CA" dirty="0"/>
              <a:t> from 0 to height-1</a:t>
            </a:r>
          </a:p>
          <a:p>
            <a:pPr lvl="1"/>
            <a:r>
              <a:rPr lang="en-CA" dirty="0"/>
              <a:t>For j from 0 to width-1</a:t>
            </a:r>
          </a:p>
          <a:p>
            <a:pPr lvl="2"/>
            <a:r>
              <a:rPr lang="en-CA" dirty="0"/>
              <a:t>h[ I[</a:t>
            </a:r>
            <a:r>
              <a:rPr lang="en-CA" dirty="0" err="1"/>
              <a:t>i</a:t>
            </a:r>
            <a:r>
              <a:rPr lang="en-CA" dirty="0"/>
              <a:t>, j] ] += 1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histogram</a:t>
            </a:r>
          </a:p>
        </p:txBody>
      </p:sp>
      <p:pic>
        <p:nvPicPr>
          <p:cNvPr id="4" name="Picture 3" descr="p050-eqn4-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02" y="1794255"/>
            <a:ext cx="4314825" cy="1114425"/>
          </a:xfrm>
          <a:prstGeom prst="rect">
            <a:avLst/>
          </a:prstGeom>
        </p:spPr>
      </p:pic>
      <p:pic>
        <p:nvPicPr>
          <p:cNvPr id="5" name="Picture 4" descr="p050-eqn4-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02" y="3459510"/>
            <a:ext cx="5407819" cy="1021556"/>
          </a:xfrm>
          <a:prstGeom prst="rect">
            <a:avLst/>
          </a:prstGeom>
        </p:spPr>
      </p:pic>
      <p:pic>
        <p:nvPicPr>
          <p:cNvPr id="6" name="Picture 5" descr="p050-eqn4-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454" y="5125718"/>
            <a:ext cx="3971925" cy="10358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E1CE-7240-4F1A-8CF7-B33F9892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Cumulative histogram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29184B-7B2A-4A40-A6D9-DC086047A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14139"/>
              </p:ext>
            </p:extLst>
          </p:nvPr>
        </p:nvGraphicFramePr>
        <p:xfrm>
          <a:off x="1458012" y="2513137"/>
          <a:ext cx="1982772" cy="111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95693">
                  <a:extLst>
                    <a:ext uri="{9D8B030D-6E8A-4147-A177-3AD203B41FA5}">
                      <a16:colId xmlns:a16="http://schemas.microsoft.com/office/drawing/2014/main" val="2304767993"/>
                    </a:ext>
                  </a:extLst>
                </a:gridCol>
                <a:gridCol w="495693">
                  <a:extLst>
                    <a:ext uri="{9D8B030D-6E8A-4147-A177-3AD203B41FA5}">
                      <a16:colId xmlns:a16="http://schemas.microsoft.com/office/drawing/2014/main" val="168871409"/>
                    </a:ext>
                  </a:extLst>
                </a:gridCol>
                <a:gridCol w="495693">
                  <a:extLst>
                    <a:ext uri="{9D8B030D-6E8A-4147-A177-3AD203B41FA5}">
                      <a16:colId xmlns:a16="http://schemas.microsoft.com/office/drawing/2014/main" val="211942937"/>
                    </a:ext>
                  </a:extLst>
                </a:gridCol>
                <a:gridCol w="495693">
                  <a:extLst>
                    <a:ext uri="{9D8B030D-6E8A-4147-A177-3AD203B41FA5}">
                      <a16:colId xmlns:a16="http://schemas.microsoft.com/office/drawing/2014/main" val="2848329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0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8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11650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9972736-7524-4BF4-A8BC-5C5CAE9E6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861659"/>
              </p:ext>
            </p:extLst>
          </p:nvPr>
        </p:nvGraphicFramePr>
        <p:xfrm>
          <a:off x="1458012" y="4350316"/>
          <a:ext cx="7008826" cy="1320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4531">
                  <a:extLst>
                    <a:ext uri="{9D8B030D-6E8A-4147-A177-3AD203B41FA5}">
                      <a16:colId xmlns:a16="http://schemas.microsoft.com/office/drawing/2014/main" val="2174580321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1941669463"/>
                    </a:ext>
                  </a:extLst>
                </a:gridCol>
                <a:gridCol w="631596">
                  <a:extLst>
                    <a:ext uri="{9D8B030D-6E8A-4147-A177-3AD203B41FA5}">
                      <a16:colId xmlns:a16="http://schemas.microsoft.com/office/drawing/2014/main" val="760585690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930142232"/>
                    </a:ext>
                  </a:extLst>
                </a:gridCol>
                <a:gridCol w="593888">
                  <a:extLst>
                    <a:ext uri="{9D8B030D-6E8A-4147-A177-3AD203B41FA5}">
                      <a16:colId xmlns:a16="http://schemas.microsoft.com/office/drawing/2014/main" val="3193835007"/>
                    </a:ext>
                  </a:extLst>
                </a:gridCol>
                <a:gridCol w="716438">
                  <a:extLst>
                    <a:ext uri="{9D8B030D-6E8A-4147-A177-3AD203B41FA5}">
                      <a16:colId xmlns:a16="http://schemas.microsoft.com/office/drawing/2014/main" val="323581923"/>
                    </a:ext>
                  </a:extLst>
                </a:gridCol>
                <a:gridCol w="707010">
                  <a:extLst>
                    <a:ext uri="{9D8B030D-6E8A-4147-A177-3AD203B41FA5}">
                      <a16:colId xmlns:a16="http://schemas.microsoft.com/office/drawing/2014/main" val="662462424"/>
                    </a:ext>
                  </a:extLst>
                </a:gridCol>
                <a:gridCol w="631596">
                  <a:extLst>
                    <a:ext uri="{9D8B030D-6E8A-4147-A177-3AD203B41FA5}">
                      <a16:colId xmlns:a16="http://schemas.microsoft.com/office/drawing/2014/main" val="3295715345"/>
                    </a:ext>
                  </a:extLst>
                </a:gridCol>
                <a:gridCol w="589173">
                  <a:extLst>
                    <a:ext uri="{9D8B030D-6E8A-4147-A177-3AD203B41FA5}">
                      <a16:colId xmlns:a16="http://schemas.microsoft.com/office/drawing/2014/main" val="3841729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Gray level </a:t>
                      </a:r>
                      <a:r>
                        <a:rPr lang="en-CA" sz="1600" b="0" dirty="0" err="1"/>
                        <a:t>i</a:t>
                      </a:r>
                      <a:endParaRPr lang="en-CA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86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Histogram h[</a:t>
                      </a:r>
                      <a:r>
                        <a:rPr lang="en-CA" sz="1600" b="0" dirty="0" err="1"/>
                        <a:t>i</a:t>
                      </a:r>
                      <a:r>
                        <a:rPr lang="en-CA" sz="1600" b="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4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Cumulative histogram H[</a:t>
                      </a:r>
                      <a:r>
                        <a:rPr lang="en-CA" sz="1600" b="0" dirty="0" err="1"/>
                        <a:t>i</a:t>
                      </a:r>
                      <a:r>
                        <a:rPr lang="en-CA" sz="1600" b="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006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2C6BBD0-4A3E-4AD6-97DB-20B69988EF3C}"/>
              </a:ext>
            </a:extLst>
          </p:cNvPr>
          <p:cNvSpPr txBox="1"/>
          <p:nvPr/>
        </p:nvSpPr>
        <p:spPr>
          <a:xfrm>
            <a:off x="1458012" y="1984996"/>
            <a:ext cx="18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 gray level Image</a:t>
            </a:r>
          </a:p>
        </p:txBody>
      </p:sp>
    </p:spTree>
    <p:extLst>
      <p:ext uri="{BB962C8B-B14F-4D97-AF65-F5344CB8AC3E}">
        <p14:creationId xmlns:p14="http://schemas.microsoft.com/office/powerpoint/2010/main" val="177896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cumulative histogram</a:t>
            </a:r>
          </a:p>
        </p:txBody>
      </p:sp>
      <p:pic>
        <p:nvPicPr>
          <p:cNvPr id="4" name="Content Placeholder 3" descr="p051-fig4-13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062" b="-1062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 err="1"/>
              <a:t>i</a:t>
            </a:r>
            <a:r>
              <a:rPr lang="en-US" dirty="0"/>
              <a:t>) is a histogram</a:t>
            </a:r>
          </a:p>
          <a:p>
            <a:r>
              <a:rPr lang="en-US" dirty="0"/>
              <a:t>It’s normalized version is defined as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can think of the normalized histogram as a probability mass function: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i</a:t>
            </a:r>
            <a:r>
              <a:rPr lang="en-US" dirty="0"/>
              <a:t>) means the probability of a pixel value to be </a:t>
            </a:r>
            <a:r>
              <a:rPr lang="en-US" i="1" dirty="0" err="1"/>
              <a:t>i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67900"/>
              </p:ext>
            </p:extLst>
          </p:nvPr>
        </p:nvGraphicFramePr>
        <p:xfrm>
          <a:off x="1874838" y="2936875"/>
          <a:ext cx="439261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06280" imgH="431640" progId="Equation.3">
                  <p:embed/>
                </p:oleObj>
              </mc:Choice>
              <mc:Fallback>
                <p:oleObj name="Equation" r:id="rId2" imgW="200628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838" y="2936875"/>
                        <a:ext cx="4392612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cumulative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 err="1"/>
              <a:t>i</a:t>
            </a:r>
            <a:r>
              <a:rPr lang="en-US" dirty="0"/>
              <a:t>) is a cumulative histogram</a:t>
            </a:r>
          </a:p>
          <a:p>
            <a:r>
              <a:rPr lang="en-US" dirty="0"/>
              <a:t>It’s normalized version is defined as: 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 err="1"/>
              <a:t>i</a:t>
            </a:r>
            <a:r>
              <a:rPr lang="en-US" dirty="0"/>
              <a:t>)/(</a:t>
            </a:r>
            <a:r>
              <a:rPr lang="en-US" i="1" dirty="0"/>
              <a:t>MN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722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D728-C5B3-4BC7-A736-E8F344F4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Normalized histogram and normalized cumulative histogram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23DAA8-7984-41D2-A65E-D0B56816B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78867"/>
              </p:ext>
            </p:extLst>
          </p:nvPr>
        </p:nvGraphicFramePr>
        <p:xfrm>
          <a:off x="3550762" y="2258855"/>
          <a:ext cx="1982772" cy="111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95693">
                  <a:extLst>
                    <a:ext uri="{9D8B030D-6E8A-4147-A177-3AD203B41FA5}">
                      <a16:colId xmlns:a16="http://schemas.microsoft.com/office/drawing/2014/main" val="2304767993"/>
                    </a:ext>
                  </a:extLst>
                </a:gridCol>
                <a:gridCol w="495693">
                  <a:extLst>
                    <a:ext uri="{9D8B030D-6E8A-4147-A177-3AD203B41FA5}">
                      <a16:colId xmlns:a16="http://schemas.microsoft.com/office/drawing/2014/main" val="168871409"/>
                    </a:ext>
                  </a:extLst>
                </a:gridCol>
                <a:gridCol w="495693">
                  <a:extLst>
                    <a:ext uri="{9D8B030D-6E8A-4147-A177-3AD203B41FA5}">
                      <a16:colId xmlns:a16="http://schemas.microsoft.com/office/drawing/2014/main" val="211942937"/>
                    </a:ext>
                  </a:extLst>
                </a:gridCol>
                <a:gridCol w="495693">
                  <a:extLst>
                    <a:ext uri="{9D8B030D-6E8A-4147-A177-3AD203B41FA5}">
                      <a16:colId xmlns:a16="http://schemas.microsoft.com/office/drawing/2014/main" val="2848329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0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8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11650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F81D37-6D99-45A3-987D-9D23BCD33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255119"/>
              </p:ext>
            </p:extLst>
          </p:nvPr>
        </p:nvGraphicFramePr>
        <p:xfrm>
          <a:off x="1225485" y="3601676"/>
          <a:ext cx="7241353" cy="2722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43958">
                  <a:extLst>
                    <a:ext uri="{9D8B030D-6E8A-4147-A177-3AD203B41FA5}">
                      <a16:colId xmlns:a16="http://schemas.microsoft.com/office/drawing/2014/main" val="2174580321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1941669463"/>
                    </a:ext>
                  </a:extLst>
                </a:gridCol>
                <a:gridCol w="669304">
                  <a:extLst>
                    <a:ext uri="{9D8B030D-6E8A-4147-A177-3AD203B41FA5}">
                      <a16:colId xmlns:a16="http://schemas.microsoft.com/office/drawing/2014/main" val="760585690"/>
                    </a:ext>
                  </a:extLst>
                </a:gridCol>
                <a:gridCol w="612742">
                  <a:extLst>
                    <a:ext uri="{9D8B030D-6E8A-4147-A177-3AD203B41FA5}">
                      <a16:colId xmlns:a16="http://schemas.microsoft.com/office/drawing/2014/main" val="930142232"/>
                    </a:ext>
                  </a:extLst>
                </a:gridCol>
                <a:gridCol w="641022">
                  <a:extLst>
                    <a:ext uri="{9D8B030D-6E8A-4147-A177-3AD203B41FA5}">
                      <a16:colId xmlns:a16="http://schemas.microsoft.com/office/drawing/2014/main" val="3193835007"/>
                    </a:ext>
                  </a:extLst>
                </a:gridCol>
                <a:gridCol w="688157">
                  <a:extLst>
                    <a:ext uri="{9D8B030D-6E8A-4147-A177-3AD203B41FA5}">
                      <a16:colId xmlns:a16="http://schemas.microsoft.com/office/drawing/2014/main" val="323581923"/>
                    </a:ext>
                  </a:extLst>
                </a:gridCol>
                <a:gridCol w="707011">
                  <a:extLst>
                    <a:ext uri="{9D8B030D-6E8A-4147-A177-3AD203B41FA5}">
                      <a16:colId xmlns:a16="http://schemas.microsoft.com/office/drawing/2014/main" val="662462424"/>
                    </a:ext>
                  </a:extLst>
                </a:gridCol>
                <a:gridCol w="697583">
                  <a:extLst>
                    <a:ext uri="{9D8B030D-6E8A-4147-A177-3AD203B41FA5}">
                      <a16:colId xmlns:a16="http://schemas.microsoft.com/office/drawing/2014/main" val="3295715345"/>
                    </a:ext>
                  </a:extLst>
                </a:gridCol>
                <a:gridCol w="670871">
                  <a:extLst>
                    <a:ext uri="{9D8B030D-6E8A-4147-A177-3AD203B41FA5}">
                      <a16:colId xmlns:a16="http://schemas.microsoft.com/office/drawing/2014/main" val="3841729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Gray level </a:t>
                      </a:r>
                      <a:r>
                        <a:rPr lang="en-CA" sz="1600" b="0" dirty="0" err="1"/>
                        <a:t>i</a:t>
                      </a:r>
                      <a:endParaRPr lang="en-CA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86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Histogram h[</a:t>
                      </a:r>
                      <a:r>
                        <a:rPr lang="en-CA" sz="1600" b="0" dirty="0" err="1"/>
                        <a:t>i</a:t>
                      </a:r>
                      <a:r>
                        <a:rPr lang="en-CA" sz="1600" b="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4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Cumulative histogram H[</a:t>
                      </a:r>
                      <a:r>
                        <a:rPr lang="en-CA" sz="1600" b="0" dirty="0" err="1"/>
                        <a:t>i</a:t>
                      </a:r>
                      <a:r>
                        <a:rPr lang="en-CA" sz="1600" b="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0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Normalized 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42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Normalized cumulative 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5/12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8/12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11/12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806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3C5C373-39E2-419E-AF94-320557C91A77}"/>
              </a:ext>
            </a:extLst>
          </p:cNvPr>
          <p:cNvSpPr txBox="1"/>
          <p:nvPr/>
        </p:nvSpPr>
        <p:spPr>
          <a:xfrm>
            <a:off x="3550762" y="1730714"/>
            <a:ext cx="18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8 gray level Image</a:t>
            </a:r>
          </a:p>
        </p:txBody>
      </p:sp>
    </p:spTree>
    <p:extLst>
      <p:ext uri="{BB962C8B-B14F-4D97-AF65-F5344CB8AC3E}">
        <p14:creationId xmlns:p14="http://schemas.microsoft.com/office/powerpoint/2010/main" val="366987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 for histogram</a:t>
            </a:r>
          </a:p>
        </p:txBody>
      </p:sp>
      <p:pic>
        <p:nvPicPr>
          <p:cNvPr id="4" name="Content Placeholder 3" descr="p047-math-a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524" r="-4524"/>
          <a:stretch>
            <a:fillRect/>
          </a:stretch>
        </p:blipFill>
        <p:spPr>
          <a:xfrm>
            <a:off x="1193343" y="2365464"/>
            <a:ext cx="5765800" cy="3170968"/>
          </a:xfrm>
        </p:spPr>
      </p:pic>
      <p:sp>
        <p:nvSpPr>
          <p:cNvPr id="5" name="TextBox 4"/>
          <p:cNvSpPr txBox="1"/>
          <p:nvPr/>
        </p:nvSpPr>
        <p:spPr>
          <a:xfrm>
            <a:off x="592629" y="1442134"/>
            <a:ext cx="8313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Sometimes, we need to create bins for histograms. Suppose, we have a 14 bit image.</a:t>
            </a:r>
          </a:p>
          <a:p>
            <a:r>
              <a:rPr lang="en-US" dirty="0"/>
              <a:t>So, the range of values is 0 to 16384. If we want to create a histogram of 256 bins, then</a:t>
            </a:r>
          </a:p>
          <a:p>
            <a:r>
              <a:rPr lang="en-US" dirty="0"/>
              <a:t>it would look like: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629" y="5959846"/>
            <a:ext cx="359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that the bin widths are same.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image histogram</a:t>
            </a:r>
          </a:p>
        </p:txBody>
      </p:sp>
      <p:pic>
        <p:nvPicPr>
          <p:cNvPr id="4" name="Content Placeholder 3" descr="p049-fig4-1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3052" r="-23052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Matching histograms and some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Histogram matching has many applications image processing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Tracking</a:t>
            </a:r>
          </a:p>
          <a:p>
            <a:pPr lvl="1"/>
            <a:r>
              <a:rPr lang="en-US" dirty="0"/>
              <a:t>Content-based image retrieval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quick way for content-based image retrieval can be based on histogram matching</a:t>
            </a:r>
          </a:p>
          <a:p>
            <a:pPr lvl="1"/>
            <a:r>
              <a:rPr lang="en-US" dirty="0"/>
              <a:t>In a database of images, find out those that have histograms similar to the histogram of a query image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 histogram</a:t>
            </a:r>
          </a:p>
        </p:txBody>
      </p:sp>
      <p:pic>
        <p:nvPicPr>
          <p:cNvPr id="4" name="Content Placeholder 3" descr="p038-fig4-2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2097" b="-22097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match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matching two histograms, they are converted into normalized histograms</a:t>
            </a:r>
          </a:p>
          <a:p>
            <a:r>
              <a:rPr lang="en-US" dirty="0"/>
              <a:t>Several metrics exist for matching normalized histograms</a:t>
            </a:r>
          </a:p>
          <a:p>
            <a:pPr lvl="1"/>
            <a:r>
              <a:rPr lang="en-US" dirty="0"/>
              <a:t>Bhattacharya coefficient</a:t>
            </a:r>
          </a:p>
          <a:p>
            <a:pPr lvl="1"/>
            <a:r>
              <a:rPr lang="en-US" dirty="0" err="1"/>
              <a:t>Kullback-Liebler</a:t>
            </a:r>
            <a:r>
              <a:rPr lang="en-US" dirty="0"/>
              <a:t> divergence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Diffusion distance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http://www.ist.temple.edu/~hbling/publication/Ling&amp;Okada06cvpr.pdf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Matching two normalized histograms with Bhattacharya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two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i</a:t>
            </a:r>
            <a:r>
              <a:rPr lang="en-US" dirty="0"/>
              <a:t>) and </a:t>
            </a:r>
            <a:r>
              <a:rPr lang="en-US" i="1" dirty="0"/>
              <a:t>q</a:t>
            </a:r>
            <a:r>
              <a:rPr lang="en-US" dirty="0"/>
              <a:t>(</a:t>
            </a:r>
            <a:r>
              <a:rPr lang="en-US" i="1" dirty="0" err="1"/>
              <a:t>i</a:t>
            </a:r>
            <a:r>
              <a:rPr lang="en-US" dirty="0"/>
              <a:t>) are two normalized histograms</a:t>
            </a:r>
          </a:p>
          <a:p>
            <a:r>
              <a:rPr lang="en-US" dirty="0"/>
              <a:t>Bhattacharya coefficient is defined as</a:t>
            </a:r>
          </a:p>
          <a:p>
            <a:endParaRPr lang="en-US" dirty="0"/>
          </a:p>
          <a:p>
            <a:r>
              <a:rPr lang="en-US" dirty="0"/>
              <a:t>For a perfect match BC is 1, for a complete mismatch BC is 0</a:t>
            </a:r>
          </a:p>
          <a:p>
            <a:r>
              <a:rPr lang="en-US" dirty="0"/>
              <a:t>A higher BC value implies a better match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141663" y="3294063"/>
          <a:ext cx="21907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0" imgH="380880" progId="Equation.3">
                  <p:embed/>
                </p:oleObj>
              </mc:Choice>
              <mc:Fallback>
                <p:oleObj name="Equation" r:id="rId2" imgW="1396800" imgH="380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3" y="3294063"/>
                        <a:ext cx="2190750" cy="598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446"/>
            <a:ext cx="8229600" cy="715263"/>
          </a:xfrm>
        </p:spPr>
        <p:txBody>
          <a:bodyPr>
            <a:normAutofit fontScale="90000"/>
          </a:bodyPr>
          <a:lstStyle/>
          <a:p>
            <a:r>
              <a:rPr lang="en-US" dirty="0"/>
              <a:t>Bhattacharya coefficient: Examples</a:t>
            </a:r>
          </a:p>
        </p:txBody>
      </p:sp>
      <p:pic>
        <p:nvPicPr>
          <p:cNvPr id="4" name="Picture 3" descr="LakeLouise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3967"/>
            <a:ext cx="2505137" cy="1878853"/>
          </a:xfrm>
          <a:prstGeom prst="rect">
            <a:avLst/>
          </a:prstGeom>
        </p:spPr>
      </p:pic>
      <p:pic>
        <p:nvPicPr>
          <p:cNvPr id="5" name="Picture 4" descr="Lab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61" y="1853967"/>
            <a:ext cx="2505137" cy="1878853"/>
          </a:xfrm>
          <a:prstGeom prst="rect">
            <a:avLst/>
          </a:prstGeom>
        </p:spPr>
      </p:pic>
      <p:pic>
        <p:nvPicPr>
          <p:cNvPr id="6" name="Picture 5" descr="Lab2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61" y="1853967"/>
            <a:ext cx="2505137" cy="18788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rot="16200000" flipH="1">
            <a:off x="1698772" y="4014132"/>
            <a:ext cx="1124126" cy="914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V="1">
            <a:off x="2824415" y="3783543"/>
            <a:ext cx="1299270" cy="1258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02290" y="5218060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0.9161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64947" y="3775047"/>
            <a:ext cx="1518407" cy="1258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6316912" y="3959604"/>
            <a:ext cx="1258347" cy="889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36730" y="5218060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0.9802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99619" y="6207853"/>
            <a:ext cx="562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that BC value is higher for the similar pair of images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86968"/>
          </a:xfrm>
        </p:spPr>
        <p:txBody>
          <a:bodyPr/>
          <a:lstStyle/>
          <a:p>
            <a:r>
              <a:rPr lang="en-US" dirty="0"/>
              <a:t>Also known as “histogram flattening”</a:t>
            </a:r>
          </a:p>
        </p:txBody>
      </p:sp>
      <p:pic>
        <p:nvPicPr>
          <p:cNvPr id="4" name="Picture 3" descr="p060-fig5-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116" y="2487169"/>
            <a:ext cx="4273126" cy="2784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3861" y="3070598"/>
            <a:ext cx="12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1416" y="4370832"/>
            <a:ext cx="1244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</a:t>
            </a:r>
          </a:p>
          <a:p>
            <a:r>
              <a:rPr lang="en-US" dirty="0"/>
              <a:t>histograms</a:t>
            </a:r>
          </a:p>
        </p:txBody>
      </p:sp>
    </p:spTree>
    <p:extLst>
      <p:ext uri="{BB962C8B-B14F-4D97-AF65-F5344CB8AC3E}">
        <p14:creationId xmlns:p14="http://schemas.microsoft.com/office/powerpoint/2010/main" val="272521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equalization…</a:t>
            </a:r>
          </a:p>
        </p:txBody>
      </p:sp>
      <p:pic>
        <p:nvPicPr>
          <p:cNvPr id="4" name="Content Placeholder 3" descr="p061-fig5-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190" y="1967324"/>
            <a:ext cx="3570734" cy="2159903"/>
          </a:xfrm>
        </p:spPr>
      </p:pic>
      <p:sp>
        <p:nvSpPr>
          <p:cNvPr id="7" name="TextBox 6"/>
          <p:cNvSpPr txBox="1"/>
          <p:nvPr/>
        </p:nvSpPr>
        <p:spPr>
          <a:xfrm>
            <a:off x="1306250" y="2350008"/>
            <a:ext cx="1244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</a:t>
            </a:r>
          </a:p>
          <a:p>
            <a:r>
              <a:rPr lang="en-US" dirty="0"/>
              <a:t>histograms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945501"/>
              </p:ext>
            </p:extLst>
          </p:nvPr>
        </p:nvGraphicFramePr>
        <p:xfrm>
          <a:off x="2911468" y="4792502"/>
          <a:ext cx="3400243" cy="769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39880" imgH="393480" progId="Equation.3">
                  <p:embed/>
                </p:oleObj>
              </mc:Choice>
              <mc:Fallback>
                <p:oleObj name="Equation" r:id="rId3" imgW="17398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1468" y="4792502"/>
                        <a:ext cx="3400243" cy="769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69789" y="6085490"/>
            <a:ext cx="280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Can we derive this formula?</a:t>
            </a:r>
          </a:p>
        </p:txBody>
      </p:sp>
    </p:spTree>
    <p:extLst>
      <p:ext uri="{BB962C8B-B14F-4D97-AF65-F5344CB8AC3E}">
        <p14:creationId xmlns:p14="http://schemas.microsoft.com/office/powerpoint/2010/main" val="2844656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equalization: example</a:t>
            </a:r>
          </a:p>
        </p:txBody>
      </p:sp>
      <p:pic>
        <p:nvPicPr>
          <p:cNvPr id="4" name="Content Placeholder 3" descr="p062-fig5-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320" y="2482433"/>
            <a:ext cx="3959360" cy="3858776"/>
          </a:xfrm>
        </p:spPr>
      </p:pic>
      <p:sp>
        <p:nvSpPr>
          <p:cNvPr id="5" name="TextBox 4"/>
          <p:cNvSpPr txBox="1"/>
          <p:nvPr/>
        </p:nvSpPr>
        <p:spPr>
          <a:xfrm>
            <a:off x="2862072" y="189280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1430" y="1901952"/>
            <a:ext cx="2410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image after </a:t>
            </a:r>
          </a:p>
          <a:p>
            <a:r>
              <a:rPr lang="en-US" dirty="0"/>
              <a:t>histograms equalization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3469" y="4407408"/>
            <a:ext cx="12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3469" y="5358384"/>
            <a:ext cx="1244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</a:t>
            </a:r>
          </a:p>
          <a:p>
            <a:r>
              <a:rPr lang="en-US" dirty="0"/>
              <a:t>histograms</a:t>
            </a:r>
          </a:p>
        </p:txBody>
      </p:sp>
    </p:spTree>
    <p:extLst>
      <p:ext uri="{BB962C8B-B14F-4D97-AF65-F5344CB8AC3E}">
        <p14:creationId xmlns:p14="http://schemas.microsoft.com/office/powerpoint/2010/main" val="3908747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 histogram equalization example from Wikipedia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9212" y="1492562"/>
            <a:ext cx="3747856" cy="250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874" y="4180694"/>
            <a:ext cx="3747856" cy="250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5951" y="1933114"/>
            <a:ext cx="2787218" cy="174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4628" y="4356502"/>
            <a:ext cx="2787218" cy="1839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57200" y="2831977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  <a:p>
            <a:r>
              <a:rPr lang="en-US" dirty="0"/>
              <a:t>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9553" y="5078027"/>
            <a:ext cx="1329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equalization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23879" y="6211669"/>
            <a:ext cx="2937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Histograms (red) and cumulative </a:t>
            </a:r>
          </a:p>
          <a:p>
            <a:pPr algn="ctr"/>
            <a:r>
              <a:rPr lang="en-US" sz="1600" dirty="0"/>
              <a:t>histograms (black)</a:t>
            </a:r>
          </a:p>
        </p:txBody>
      </p:sp>
    </p:spTree>
    <p:extLst>
      <p:ext uri="{BB962C8B-B14F-4D97-AF65-F5344CB8AC3E}">
        <p14:creationId xmlns:p14="http://schemas.microsoft.com/office/powerpoint/2010/main" val="137789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"/>
            <a:ext cx="8229600" cy="630936"/>
          </a:xfrm>
        </p:spPr>
        <p:txBody>
          <a:bodyPr>
            <a:normAutofit fontScale="90000"/>
          </a:bodyPr>
          <a:lstStyle/>
          <a:p>
            <a:r>
              <a:rPr lang="en-US" dirty="0"/>
              <a:t>Histogram specification/shaping</a:t>
            </a:r>
          </a:p>
        </p:txBody>
      </p:sp>
      <p:pic>
        <p:nvPicPr>
          <p:cNvPr id="4" name="Content Placeholder 3" descr="p065-fig5-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328" y="4366104"/>
            <a:ext cx="5395423" cy="2034696"/>
          </a:xfrm>
        </p:spPr>
      </p:pic>
      <p:sp>
        <p:nvSpPr>
          <p:cNvPr id="8" name="TextBox 7"/>
          <p:cNvSpPr txBox="1"/>
          <p:nvPr/>
        </p:nvSpPr>
        <p:spPr>
          <a:xfrm>
            <a:off x="5477729" y="2565610"/>
            <a:ext cx="16111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r>
              <a:rPr lang="en-US" dirty="0"/>
              <a:t> and P</a:t>
            </a:r>
            <a:r>
              <a:rPr lang="en-US" baseline="-25000" dirty="0"/>
              <a:t>R</a:t>
            </a:r>
          </a:p>
          <a:p>
            <a:r>
              <a:rPr lang="en-US" dirty="0"/>
              <a:t>are normalized</a:t>
            </a:r>
          </a:p>
          <a:p>
            <a:r>
              <a:rPr lang="en-US" dirty="0"/>
              <a:t>cumulative</a:t>
            </a:r>
          </a:p>
          <a:p>
            <a:r>
              <a:rPr lang="en-US" dirty="0"/>
              <a:t>histograms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310612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Pictorially: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898572"/>
              </p:ext>
            </p:extLst>
          </p:nvPr>
        </p:nvGraphicFramePr>
        <p:xfrm>
          <a:off x="514460" y="1446353"/>
          <a:ext cx="8388350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31960" imgH="685800" progId="Equation.3">
                  <p:embed/>
                </p:oleObj>
              </mc:Choice>
              <mc:Fallback>
                <p:oleObj name="Equation" r:id="rId3" imgW="4431960" imgH="685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460" y="1446353"/>
                        <a:ext cx="8388350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12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Histogram specification: example</a:t>
            </a:r>
          </a:p>
        </p:txBody>
      </p:sp>
      <p:pic>
        <p:nvPicPr>
          <p:cNvPr id="4" name="Content Placeholder 3" descr="p072-fig5-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456" y="1656246"/>
            <a:ext cx="5943600" cy="4797686"/>
          </a:xfrm>
        </p:spPr>
      </p:pic>
    </p:spTree>
    <p:extLst>
      <p:ext uri="{BB962C8B-B14F-4D97-AF65-F5344CB8AC3E}">
        <p14:creationId xmlns:p14="http://schemas.microsoft.com/office/powerpoint/2010/main" val="101628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(Adaptive) histogram equalization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Histogram equalization does not work well when the distribution of pixel values varies a lot over local windows in an image.</a:t>
            </a:r>
          </a:p>
          <a:p>
            <a:r>
              <a:rPr lang="en-US" sz="2800" dirty="0"/>
              <a:t>So, doing histogram equalization within a sliding window is often more useful than the global histogram equalization.</a:t>
            </a:r>
          </a:p>
          <a:p>
            <a:r>
              <a:rPr lang="en-US" sz="2800" dirty="0"/>
              <a:t>By the way, what is a </a:t>
            </a:r>
            <a:r>
              <a:rPr lang="en-US" sz="2800" dirty="0">
                <a:hlinkClick r:id="rId2"/>
              </a:rPr>
              <a:t>sliding window</a:t>
            </a:r>
            <a:r>
              <a:rPr lang="en-US" sz="2800" dirty="0"/>
              <a:t>?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00599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a histogram</a:t>
            </a:r>
          </a:p>
        </p:txBody>
      </p:sp>
      <p:pic>
        <p:nvPicPr>
          <p:cNvPr id="5" name="Picture 4" descr="p038-eqn4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460" y="2769116"/>
            <a:ext cx="4493419" cy="571499"/>
          </a:xfrm>
          <a:prstGeom prst="rect">
            <a:avLst/>
          </a:prstGeom>
        </p:spPr>
      </p:pic>
      <p:pic>
        <p:nvPicPr>
          <p:cNvPr id="6" name="Picture 5" descr="p038-math-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83" y="1950453"/>
            <a:ext cx="7908131" cy="557211"/>
          </a:xfrm>
          <a:prstGeom prst="rect">
            <a:avLst/>
          </a:prstGeom>
        </p:spPr>
      </p:pic>
      <p:pic>
        <p:nvPicPr>
          <p:cNvPr id="7" name="Picture 6" descr="p039-fig4-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536" y="3913177"/>
            <a:ext cx="4544063" cy="2372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8200" y="2823280"/>
            <a:ext cx="132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Or, formally,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histogram equalization: example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1600" dirty="0"/>
              <a:t>http://scikit-image.org/docs/dev/auto_examples/color_exposure/plot_local_equalize.html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30" y="2307580"/>
            <a:ext cx="6562725" cy="40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7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1C11-5828-403C-BC9F-F1396812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Derivation of histogram shaping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8C9A5-F46C-4AEA-BA26-666E144B62B1}"/>
              </a:ext>
            </a:extLst>
          </p:cNvPr>
          <p:cNvSpPr txBox="1"/>
          <p:nvPr/>
        </p:nvSpPr>
        <p:spPr>
          <a:xfrm>
            <a:off x="367644" y="1333048"/>
            <a:ext cx="85595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Let’s settle on some symbols first.</a:t>
            </a:r>
          </a:p>
          <a:p>
            <a:endParaRPr lang="en-CA" dirty="0"/>
          </a:p>
          <a:p>
            <a:r>
              <a:rPr lang="en-CA" dirty="0" err="1"/>
              <a:t>p</a:t>
            </a:r>
            <a:r>
              <a:rPr lang="en-CA" baseline="-25000" dirty="0" err="1"/>
              <a:t>A</a:t>
            </a:r>
            <a:r>
              <a:rPr lang="en-CA" dirty="0"/>
              <a:t>(a): Normalized histogram of input image</a:t>
            </a:r>
          </a:p>
          <a:p>
            <a:endParaRPr lang="en-CA" dirty="0"/>
          </a:p>
          <a:p>
            <a:r>
              <a:rPr lang="en-CA" dirty="0" err="1"/>
              <a:t>p</a:t>
            </a:r>
            <a:r>
              <a:rPr lang="en-CA" baseline="-25000" dirty="0" err="1"/>
              <a:t>R</a:t>
            </a:r>
            <a:r>
              <a:rPr lang="en-CA" dirty="0"/>
              <a:t>(a’): Normalized reference (i.e., output) histogram</a:t>
            </a:r>
          </a:p>
          <a:p>
            <a:endParaRPr lang="en-CA" dirty="0"/>
          </a:p>
          <a:p>
            <a:r>
              <a:rPr lang="en-CA" dirty="0"/>
              <a:t>a’ = f(a): Transformation function we are trying to figure out</a:t>
            </a:r>
          </a:p>
          <a:p>
            <a:endParaRPr lang="en-CA" dirty="0"/>
          </a:p>
          <a:p>
            <a:r>
              <a:rPr lang="en-CA" dirty="0"/>
              <a:t>P</a:t>
            </a:r>
            <a:r>
              <a:rPr lang="en-CA" baseline="-25000" dirty="0"/>
              <a:t>A</a:t>
            </a:r>
            <a:r>
              <a:rPr lang="en-CA" dirty="0"/>
              <a:t>(a): Normalized cumulative histogram of input image</a:t>
            </a:r>
          </a:p>
          <a:p>
            <a:endParaRPr lang="en-CA" dirty="0"/>
          </a:p>
          <a:p>
            <a:r>
              <a:rPr lang="en-CA" dirty="0"/>
              <a:t>P</a:t>
            </a:r>
            <a:r>
              <a:rPr lang="en-CA" baseline="-25000" dirty="0"/>
              <a:t>R</a:t>
            </a:r>
            <a:r>
              <a:rPr lang="en-CA" dirty="0"/>
              <a:t>(a’): Normalized cumulative reference (i.e., output) histogram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Let’s take note of the following two identities:</a:t>
            </a:r>
          </a:p>
          <a:p>
            <a:endParaRPr lang="en-CA" dirty="0"/>
          </a:p>
          <a:p>
            <a:r>
              <a:rPr lang="en-CA" dirty="0"/>
              <a:t>P</a:t>
            </a:r>
            <a:r>
              <a:rPr lang="en-CA" baseline="-25000" dirty="0"/>
              <a:t>A</a:t>
            </a:r>
            <a:r>
              <a:rPr lang="en-CA" baseline="30000" dirty="0"/>
              <a:t>(1)</a:t>
            </a:r>
            <a:r>
              <a:rPr lang="en-CA" dirty="0"/>
              <a:t>(a) = </a:t>
            </a:r>
            <a:r>
              <a:rPr lang="en-CA" dirty="0" err="1"/>
              <a:t>p</a:t>
            </a:r>
            <a:r>
              <a:rPr lang="en-CA" baseline="-25000" dirty="0" err="1"/>
              <a:t>A</a:t>
            </a:r>
            <a:r>
              <a:rPr lang="en-CA" dirty="0"/>
              <a:t>(a): First derivative of input normalized cumulative histogram = normalized input histogram</a:t>
            </a:r>
          </a:p>
          <a:p>
            <a:endParaRPr lang="en-CA" dirty="0"/>
          </a:p>
          <a:p>
            <a:r>
              <a:rPr lang="en-CA" dirty="0"/>
              <a:t>P</a:t>
            </a:r>
            <a:r>
              <a:rPr lang="en-CA" baseline="-25000" dirty="0"/>
              <a:t>R</a:t>
            </a:r>
            <a:r>
              <a:rPr lang="en-CA" baseline="30000" dirty="0"/>
              <a:t>(1)</a:t>
            </a:r>
            <a:r>
              <a:rPr lang="en-CA" dirty="0"/>
              <a:t>(a’) = </a:t>
            </a:r>
            <a:r>
              <a:rPr lang="en-CA" dirty="0" err="1"/>
              <a:t>p</a:t>
            </a:r>
            <a:r>
              <a:rPr lang="en-CA" baseline="-25000" dirty="0" err="1"/>
              <a:t>R</a:t>
            </a:r>
            <a:r>
              <a:rPr lang="en-CA" dirty="0"/>
              <a:t>(a’): First derivative of reference (i.e., output) normalized cumulative histogram = normalized reference (i.e., output) histogram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6AFEE-2FC5-4254-8FA4-87195F10078D}"/>
              </a:ext>
            </a:extLst>
          </p:cNvPr>
          <p:cNvSpPr txBox="1"/>
          <p:nvPr/>
        </p:nvSpPr>
        <p:spPr>
          <a:xfrm>
            <a:off x="6609606" y="1652841"/>
            <a:ext cx="216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F0"/>
                </a:solidFill>
              </a:rPr>
              <a:t>This is an advanced and optional topic: not included in your CMPUT 206 syllabus.</a:t>
            </a:r>
          </a:p>
        </p:txBody>
      </p:sp>
    </p:spTree>
    <p:extLst>
      <p:ext uri="{BB962C8B-B14F-4D97-AF65-F5344CB8AC3E}">
        <p14:creationId xmlns:p14="http://schemas.microsoft.com/office/powerpoint/2010/main" val="2935088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C4EA-2ED4-4C0F-B9CA-4F1E1924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Derivation of histogram shaping…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6FB58E-4F08-4B85-A939-626D54D9B9F1}"/>
                  </a:ext>
                </a:extLst>
              </p:cNvPr>
              <p:cNvSpPr txBox="1"/>
              <p:nvPr/>
            </p:nvSpPr>
            <p:spPr>
              <a:xfrm>
                <a:off x="2663071" y="2351987"/>
                <a:ext cx="302935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6FB58E-4F08-4B85-A939-626D54D9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071" y="2351987"/>
                <a:ext cx="3029355" cy="726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51D7FE-3AAE-46ED-9CDC-D19E702139C9}"/>
              </a:ext>
            </a:extLst>
          </p:cNvPr>
          <p:cNvSpPr txBox="1"/>
          <p:nvPr/>
        </p:nvSpPr>
        <p:spPr>
          <a:xfrm>
            <a:off x="906542" y="3151532"/>
            <a:ext cx="778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we substitute a’ = f(a) in the above identity, we obtain: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C0362-810E-482E-A6A7-86C26FC1EA58}"/>
              </a:ext>
            </a:extLst>
          </p:cNvPr>
          <p:cNvSpPr txBox="1"/>
          <p:nvPr/>
        </p:nvSpPr>
        <p:spPr>
          <a:xfrm>
            <a:off x="906543" y="1909656"/>
            <a:ext cx="381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start with the following identity: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64AC6B-D944-454D-AEE6-4B8632DA9A76}"/>
                  </a:ext>
                </a:extLst>
              </p:cNvPr>
              <p:cNvSpPr txBox="1"/>
              <p:nvPr/>
            </p:nvSpPr>
            <p:spPr>
              <a:xfrm>
                <a:off x="2663071" y="3777005"/>
                <a:ext cx="3532121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64AC6B-D944-454D-AEE6-4B8632DA9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071" y="3777005"/>
                <a:ext cx="3532121" cy="726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1EB59BA-908E-461A-B966-B93B495D82F3}"/>
              </a:ext>
            </a:extLst>
          </p:cNvPr>
          <p:cNvSpPr txBox="1"/>
          <p:nvPr/>
        </p:nvSpPr>
        <p:spPr>
          <a:xfrm>
            <a:off x="906543" y="4759692"/>
            <a:ext cx="76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Claim is that the following transformation function satisfies the above identity: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6C16F-2A7B-40F1-A55E-F5DECD6F3E43}"/>
                  </a:ext>
                </a:extLst>
              </p:cNvPr>
              <p:cNvSpPr txBox="1"/>
              <p:nvPr/>
            </p:nvSpPr>
            <p:spPr>
              <a:xfrm>
                <a:off x="3276095" y="5474382"/>
                <a:ext cx="1938992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6C16F-2A7B-40F1-A55E-F5DECD6F3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95" y="5474382"/>
                <a:ext cx="1938992" cy="280270"/>
              </a:xfrm>
              <a:prstGeom prst="rect">
                <a:avLst/>
              </a:prstGeom>
              <a:blipFill>
                <a:blip r:embed="rId4"/>
                <a:stretch>
                  <a:fillRect l="-3774" t="-2174" r="-4088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76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C4EA-2ED4-4C0F-B9CA-4F1E1924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Derivation of histogram shaping…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6C16F-2A7B-40F1-A55E-F5DECD6F3E43}"/>
                  </a:ext>
                </a:extLst>
              </p:cNvPr>
              <p:cNvSpPr txBox="1"/>
              <p:nvPr/>
            </p:nvSpPr>
            <p:spPr>
              <a:xfrm>
                <a:off x="3455709" y="1748605"/>
                <a:ext cx="1938992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6C16F-2A7B-40F1-A55E-F5DECD6F3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709" y="1748605"/>
                <a:ext cx="1938992" cy="280270"/>
              </a:xfrm>
              <a:prstGeom prst="rect">
                <a:avLst/>
              </a:prstGeom>
              <a:blipFill>
                <a:blip r:embed="rId2"/>
                <a:stretch>
                  <a:fillRect l="-3774" t="-2174" r="-4088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E26EECE-3C89-4E59-B2AC-D9167E05F0FC}"/>
              </a:ext>
            </a:extLst>
          </p:cNvPr>
          <p:cNvSpPr txBox="1"/>
          <p:nvPr/>
        </p:nvSpPr>
        <p:spPr>
          <a:xfrm>
            <a:off x="906542" y="2352855"/>
            <a:ext cx="596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Differentiate both sides of the above equation to obtain: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C39B-801C-4245-9CA8-94F393300E3A}"/>
                  </a:ext>
                </a:extLst>
              </p:cNvPr>
              <p:cNvSpPr txBox="1"/>
              <p:nvPr/>
            </p:nvSpPr>
            <p:spPr>
              <a:xfrm>
                <a:off x="1036219" y="2780633"/>
                <a:ext cx="5362942" cy="172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C39B-801C-4245-9CA8-94F39330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19" y="2780633"/>
                <a:ext cx="5362942" cy="1724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12CF0A-92DE-49FD-B1BC-AE574331A4C9}"/>
              </a:ext>
            </a:extLst>
          </p:cNvPr>
          <p:cNvSpPr txBox="1"/>
          <p:nvPr/>
        </p:nvSpPr>
        <p:spPr>
          <a:xfrm>
            <a:off x="906544" y="4795457"/>
            <a:ext cx="253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So, we obtain the result: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13EA87-6575-4B93-80B6-50C9FD9CE541}"/>
                  </a:ext>
                </a:extLst>
              </p:cNvPr>
              <p:cNvSpPr txBox="1"/>
              <p:nvPr/>
            </p:nvSpPr>
            <p:spPr>
              <a:xfrm>
                <a:off x="3470207" y="4795457"/>
                <a:ext cx="2534668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))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13EA87-6575-4B93-80B6-50C9FD9CE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207" y="4795457"/>
                <a:ext cx="2534668" cy="295594"/>
              </a:xfrm>
              <a:prstGeom prst="rect">
                <a:avLst/>
              </a:prstGeom>
              <a:blipFill>
                <a:blip r:embed="rId4"/>
                <a:stretch>
                  <a:fillRect l="-1923" r="-2885" b="-3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0EE9F5B-D62B-4F8A-8E34-2B952DA0D3AC}"/>
              </a:ext>
            </a:extLst>
          </p:cNvPr>
          <p:cNvSpPr txBox="1"/>
          <p:nvPr/>
        </p:nvSpPr>
        <p:spPr>
          <a:xfrm>
            <a:off x="906543" y="5447477"/>
            <a:ext cx="509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result satisfies the identity: </a:t>
            </a:r>
          </a:p>
          <a:p>
            <a:endParaRPr lang="en-CA" dirty="0"/>
          </a:p>
          <a:p>
            <a:r>
              <a:rPr lang="en-CA" dirty="0"/>
              <a:t>Thus, our claim                                       is true.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6D873-F7B8-41ED-A91D-737E6E0D483A}"/>
                  </a:ext>
                </a:extLst>
              </p:cNvPr>
              <p:cNvSpPr txBox="1"/>
              <p:nvPr/>
            </p:nvSpPr>
            <p:spPr>
              <a:xfrm>
                <a:off x="4145789" y="5303167"/>
                <a:ext cx="3532121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C6D873-F7B8-41ED-A91D-737E6E0D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89" y="5303167"/>
                <a:ext cx="3532121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3764BEC-719B-48AB-B041-499CFF158A43}"/>
              </a:ext>
            </a:extLst>
          </p:cNvPr>
          <p:cNvSpPr txBox="1"/>
          <p:nvPr/>
        </p:nvSpPr>
        <p:spPr>
          <a:xfrm>
            <a:off x="6493428" y="2871389"/>
            <a:ext cx="236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Chain rule of derivative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12553A-330D-4242-910D-01FF9306BA5F}"/>
              </a:ext>
            </a:extLst>
          </p:cNvPr>
          <p:cNvSpPr txBox="1"/>
          <p:nvPr/>
        </p:nvSpPr>
        <p:spPr>
          <a:xfrm>
            <a:off x="4836721" y="3387088"/>
            <a:ext cx="3931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Derivative of an inverse function = reciprocal of derivative of the function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31E2A-8452-46AF-98CA-1D32FA708CDC}"/>
              </a:ext>
            </a:extLst>
          </p:cNvPr>
          <p:cNvSpPr txBox="1"/>
          <p:nvPr/>
        </p:nvSpPr>
        <p:spPr>
          <a:xfrm>
            <a:off x="4836721" y="4099781"/>
            <a:ext cx="330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Use two identities noted before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3C7520-D63C-4367-8EDA-6F21E1E8773C}"/>
                  </a:ext>
                </a:extLst>
              </p:cNvPr>
              <p:cNvSpPr txBox="1"/>
              <p:nvPr/>
            </p:nvSpPr>
            <p:spPr>
              <a:xfrm>
                <a:off x="2458999" y="6029960"/>
                <a:ext cx="1938992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3C7520-D63C-4367-8EDA-6F21E1E87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99" y="6029960"/>
                <a:ext cx="1938992" cy="280270"/>
              </a:xfrm>
              <a:prstGeom prst="rect">
                <a:avLst/>
              </a:prstGeom>
              <a:blipFill>
                <a:blip r:embed="rId6"/>
                <a:stretch>
                  <a:fillRect l="-3774" t="-2174" r="-4088" b="-34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62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EF8D-BAB0-42E6-908D-F886964F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49B1E-7DC5-46CA-A3BE-2876B2AD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86578"/>
          </a:xfrm>
        </p:spPr>
        <p:txBody>
          <a:bodyPr>
            <a:normAutofit/>
          </a:bodyPr>
          <a:lstStyle/>
          <a:p>
            <a:r>
              <a:rPr lang="en-CA" dirty="0"/>
              <a:t>Consider a 3-by-4 image with 8 gray levels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Its histogram h is as follows: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09D128F-7272-4ADC-B3CD-4E9E74480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11081"/>
              </p:ext>
            </p:extLst>
          </p:nvPr>
        </p:nvGraphicFramePr>
        <p:xfrm>
          <a:off x="1458012" y="2513137"/>
          <a:ext cx="1982772" cy="111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95693">
                  <a:extLst>
                    <a:ext uri="{9D8B030D-6E8A-4147-A177-3AD203B41FA5}">
                      <a16:colId xmlns:a16="http://schemas.microsoft.com/office/drawing/2014/main" val="2304767993"/>
                    </a:ext>
                  </a:extLst>
                </a:gridCol>
                <a:gridCol w="495693">
                  <a:extLst>
                    <a:ext uri="{9D8B030D-6E8A-4147-A177-3AD203B41FA5}">
                      <a16:colId xmlns:a16="http://schemas.microsoft.com/office/drawing/2014/main" val="168871409"/>
                    </a:ext>
                  </a:extLst>
                </a:gridCol>
                <a:gridCol w="495693">
                  <a:extLst>
                    <a:ext uri="{9D8B030D-6E8A-4147-A177-3AD203B41FA5}">
                      <a16:colId xmlns:a16="http://schemas.microsoft.com/office/drawing/2014/main" val="211942937"/>
                    </a:ext>
                  </a:extLst>
                </a:gridCol>
                <a:gridCol w="495693">
                  <a:extLst>
                    <a:ext uri="{9D8B030D-6E8A-4147-A177-3AD203B41FA5}">
                      <a16:colId xmlns:a16="http://schemas.microsoft.com/office/drawing/2014/main" val="2848329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0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8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11650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62B0EC2-4536-4801-8360-464C24776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84857"/>
              </p:ext>
            </p:extLst>
          </p:nvPr>
        </p:nvGraphicFramePr>
        <p:xfrm>
          <a:off x="937969" y="4925660"/>
          <a:ext cx="7008826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4531">
                  <a:extLst>
                    <a:ext uri="{9D8B030D-6E8A-4147-A177-3AD203B41FA5}">
                      <a16:colId xmlns:a16="http://schemas.microsoft.com/office/drawing/2014/main" val="2174580321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1941669463"/>
                    </a:ext>
                  </a:extLst>
                </a:gridCol>
                <a:gridCol w="631596">
                  <a:extLst>
                    <a:ext uri="{9D8B030D-6E8A-4147-A177-3AD203B41FA5}">
                      <a16:colId xmlns:a16="http://schemas.microsoft.com/office/drawing/2014/main" val="760585690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930142232"/>
                    </a:ext>
                  </a:extLst>
                </a:gridCol>
                <a:gridCol w="593888">
                  <a:extLst>
                    <a:ext uri="{9D8B030D-6E8A-4147-A177-3AD203B41FA5}">
                      <a16:colId xmlns:a16="http://schemas.microsoft.com/office/drawing/2014/main" val="3193835007"/>
                    </a:ext>
                  </a:extLst>
                </a:gridCol>
                <a:gridCol w="716438">
                  <a:extLst>
                    <a:ext uri="{9D8B030D-6E8A-4147-A177-3AD203B41FA5}">
                      <a16:colId xmlns:a16="http://schemas.microsoft.com/office/drawing/2014/main" val="323581923"/>
                    </a:ext>
                  </a:extLst>
                </a:gridCol>
                <a:gridCol w="707010">
                  <a:extLst>
                    <a:ext uri="{9D8B030D-6E8A-4147-A177-3AD203B41FA5}">
                      <a16:colId xmlns:a16="http://schemas.microsoft.com/office/drawing/2014/main" val="662462424"/>
                    </a:ext>
                  </a:extLst>
                </a:gridCol>
                <a:gridCol w="631596">
                  <a:extLst>
                    <a:ext uri="{9D8B030D-6E8A-4147-A177-3AD203B41FA5}">
                      <a16:colId xmlns:a16="http://schemas.microsoft.com/office/drawing/2014/main" val="3295715345"/>
                    </a:ext>
                  </a:extLst>
                </a:gridCol>
                <a:gridCol w="589173">
                  <a:extLst>
                    <a:ext uri="{9D8B030D-6E8A-4147-A177-3AD203B41FA5}">
                      <a16:colId xmlns:a16="http://schemas.microsoft.com/office/drawing/2014/main" val="3841729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Gray level </a:t>
                      </a:r>
                      <a:r>
                        <a:rPr lang="en-CA" sz="1600" b="0" dirty="0" err="1"/>
                        <a:t>i</a:t>
                      </a:r>
                      <a:endParaRPr lang="en-CA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86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0" dirty="0"/>
                        <a:t>Histogram h[</a:t>
                      </a:r>
                      <a:r>
                        <a:rPr lang="en-CA" sz="1600" b="0" dirty="0" err="1"/>
                        <a:t>i</a:t>
                      </a:r>
                      <a:r>
                        <a:rPr lang="en-CA" sz="1600" b="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4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7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histograms unique?</a:t>
            </a:r>
          </a:p>
        </p:txBody>
      </p:sp>
      <p:pic>
        <p:nvPicPr>
          <p:cNvPr id="4" name="Content Placeholder 3" descr="p039-fig4-4.png"/>
          <p:cNvPicPr>
            <a:picLocks noGrp="1" noChangeAspect="1"/>
          </p:cNvPicPr>
          <p:nvPr>
            <p:ph idx="1"/>
          </p:nvPr>
        </p:nvPicPr>
        <p:blipFill>
          <a:blip r:embed="rId2"/>
          <a:srcRect t="-35399" b="-3539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847553" y="5381734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images with same histogram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0427" y="6212874"/>
            <a:ext cx="6101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Going from an image to its histogram, what information is lost?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interpretation</a:t>
            </a:r>
          </a:p>
        </p:txBody>
      </p:sp>
      <p:pic>
        <p:nvPicPr>
          <p:cNvPr id="4" name="Content Placeholder 3" descr="p039-fig4-5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6120" r="-16120"/>
          <a:stretch>
            <a:fillRect/>
          </a:stretch>
        </p:blipFill>
        <p:spPr>
          <a:xfrm>
            <a:off x="457200" y="1117600"/>
            <a:ext cx="8229600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</a:t>
            </a:r>
          </a:p>
        </p:txBody>
      </p:sp>
      <p:pic>
        <p:nvPicPr>
          <p:cNvPr id="4" name="Content Placeholder 3" descr="p040-fig4-6.png"/>
          <p:cNvPicPr>
            <a:picLocks noGrp="1" noChangeAspect="1"/>
          </p:cNvPicPr>
          <p:nvPr>
            <p:ph idx="1"/>
          </p:nvPr>
        </p:nvPicPr>
        <p:blipFill>
          <a:blip r:embed="rId2"/>
          <a:srcRect t="-4541" b="-454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054100" y="6126163"/>
            <a:ext cx="160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exposed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93913" y="6120329"/>
            <a:ext cx="179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exposure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7800" y="6113463"/>
            <a:ext cx="146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exposed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pic>
        <p:nvPicPr>
          <p:cNvPr id="4" name="Content Placeholder 3" descr="p041-fig4-7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0469" r="-1046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968500" y="6311900"/>
            <a:ext cx="5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2900" y="6311900"/>
            <a:ext cx="8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5900" y="6311900"/>
            <a:ext cx="61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</a:t>
            </a:r>
          </a:p>
        </p:txBody>
      </p:sp>
      <p:pic>
        <p:nvPicPr>
          <p:cNvPr id="4" name="Content Placeholder 3" descr="p041-fig4-8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0469" r="-1046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968500" y="6426200"/>
            <a:ext cx="61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5300" y="6426200"/>
            <a:ext cx="5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1400" y="6426200"/>
            <a:ext cx="1515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Extremely 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1121</Words>
  <Application>Microsoft Office PowerPoint</Application>
  <PresentationFormat>On-screen Show (4:3)</PresentationFormat>
  <Paragraphs>287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Office Theme</vt:lpstr>
      <vt:lpstr>Equation</vt:lpstr>
      <vt:lpstr>Histograms</vt:lpstr>
      <vt:lpstr>What is an image histogram</vt:lpstr>
      <vt:lpstr>How to define a histogram</vt:lpstr>
      <vt:lpstr>Example: Histogram</vt:lpstr>
      <vt:lpstr>Are histograms unique?</vt:lpstr>
      <vt:lpstr>Histogram interpretation</vt:lpstr>
      <vt:lpstr>Exposure</vt:lpstr>
      <vt:lpstr>Contrast</vt:lpstr>
      <vt:lpstr>Dynamic range</vt:lpstr>
      <vt:lpstr>How to compute a histogram</vt:lpstr>
      <vt:lpstr>Cumulative histogram</vt:lpstr>
      <vt:lpstr>Example: Cumulative histogram</vt:lpstr>
      <vt:lpstr>Example of cumulative histogram</vt:lpstr>
      <vt:lpstr>Normalized histogram</vt:lpstr>
      <vt:lpstr>Normalized cumulative histogram</vt:lpstr>
      <vt:lpstr>Example: Normalized histogram and normalized cumulative histogram</vt:lpstr>
      <vt:lpstr>Binning for histogram</vt:lpstr>
      <vt:lpstr>Color image histogram</vt:lpstr>
      <vt:lpstr>Matching histograms and some applications</vt:lpstr>
      <vt:lpstr>Histogram match metrics</vt:lpstr>
      <vt:lpstr>Matching two normalized histograms with Bhattacharya coefficient</vt:lpstr>
      <vt:lpstr>Bhattacharya coefficient: Examples</vt:lpstr>
      <vt:lpstr>Histogram equalization</vt:lpstr>
      <vt:lpstr>Histogram equalization…</vt:lpstr>
      <vt:lpstr>Histogram equalization: example</vt:lpstr>
      <vt:lpstr>A histogram equalization example from Wikipedia</vt:lpstr>
      <vt:lpstr>Histogram specification/shaping</vt:lpstr>
      <vt:lpstr>Histogram specification: example</vt:lpstr>
      <vt:lpstr>Local (Adaptive) histogram equalization</vt:lpstr>
      <vt:lpstr>Local histogram equalization: example</vt:lpstr>
      <vt:lpstr>Derivation of histogram shaping</vt:lpstr>
      <vt:lpstr>Derivation of histogram shaping…</vt:lpstr>
      <vt:lpstr>Derivation of histogram shaping…</vt:lpstr>
    </vt:vector>
  </TitlesOfParts>
  <Company>University of Alberta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Histograms</dc:title>
  <dc:creator>Nilanjan Ray</dc:creator>
  <cp:lastModifiedBy>Why So</cp:lastModifiedBy>
  <cp:revision>44</cp:revision>
  <dcterms:created xsi:type="dcterms:W3CDTF">2009-12-30T06:32:50Z</dcterms:created>
  <dcterms:modified xsi:type="dcterms:W3CDTF">2021-01-20T16:19:53Z</dcterms:modified>
</cp:coreProperties>
</file>